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docProps/core.xml" ContentType="application/vnd.openxmlformats-package.core-properties+xml"/>
  <Default Extension="bin" ContentType="application/vnd.openxmlformats-officedocument.presentationml.printerSettings"/>
  <Override PartName="/ppt/notesSlides/notesSlide4.xml" ContentType="application/vnd.openxmlformats-officedocument.presentationml.notesSlide+xml"/>
  <Default Extension="rels" ContentType="application/vnd.openxmlformats-package.relationships+xml"/>
  <Override PartName="/ppt/slides/slide6.xml" ContentType="application/vnd.openxmlformats-officedocument.presentationml.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notesMasterIdLst>
    <p:notesMasterId r:id="rId10"/>
  </p:notesMasterIdLst>
  <p:sldIdLst>
    <p:sldId id="256" r:id="rId2"/>
    <p:sldId id="257"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80284" autoAdjust="0"/>
  </p:normalViewPr>
  <p:slideViewPr>
    <p:cSldViewPr>
      <p:cViewPr varScale="1">
        <p:scale>
          <a:sx n="57" d="100"/>
          <a:sy n="57" d="100"/>
        </p:scale>
        <p:origin x="-208"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theme" Target="theme/theme1.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printerSettings" Target="printerSettings/printerSettings1.bin"/><Relationship Id="rId1" Type="http://schemas.openxmlformats.org/officeDocument/2006/relationships/slideMaster" Target="slideMasters/slideMaster1.xml"/><Relationship Id="rId6" Type="http://schemas.openxmlformats.org/officeDocument/2006/relationships/slide" Target="slides/slide5.xml"/><Relationship Id="rId8" Type="http://schemas.openxmlformats.org/officeDocument/2006/relationships/slide" Target="slides/slide7.xml"/><Relationship Id="rId13" Type="http://schemas.openxmlformats.org/officeDocument/2006/relationships/viewProps" Target="viewProps.xml"/><Relationship Id="rId1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2" Type="http://schemas.openxmlformats.org/officeDocument/2006/relationships/presProps" Target="pres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634AFB-3CEA-486D-AD70-816CA09D1E37}" type="datetimeFigureOut">
              <a:rPr lang="en-US" smtClean="0"/>
              <a:pPr/>
              <a:t>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B34B91-A653-4F35-AAD7-1709F4E53AD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13819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itchFamily="34" charset="0"/>
              <a:buChar char="•"/>
            </a:pPr>
            <a:r>
              <a:rPr lang="en-US" sz="1200" kern="1200" dirty="0" smtClean="0">
                <a:solidFill>
                  <a:schemeClr val="tx1"/>
                </a:solidFill>
                <a:effectLst/>
                <a:latin typeface="+mn-lt"/>
                <a:ea typeface="+mn-ea"/>
                <a:cs typeface="+mn-cs"/>
              </a:rPr>
              <a:t>Microfinance goes “mainstream” with Muhammad </a:t>
            </a:r>
            <a:r>
              <a:rPr lang="en-US" sz="1200" kern="1200" dirty="0" err="1" smtClean="0">
                <a:solidFill>
                  <a:schemeClr val="tx1"/>
                </a:solidFill>
                <a:effectLst/>
                <a:latin typeface="+mn-lt"/>
                <a:ea typeface="+mn-ea"/>
                <a:cs typeface="+mn-cs"/>
              </a:rPr>
              <a:t>Yunus</a:t>
            </a:r>
            <a:r>
              <a:rPr lang="en-US" sz="1200" kern="1200" dirty="0" smtClean="0">
                <a:solidFill>
                  <a:schemeClr val="tx1"/>
                </a:solidFill>
                <a:effectLst/>
                <a:latin typeface="+mn-lt"/>
                <a:ea typeface="+mn-ea"/>
                <a:cs typeface="+mn-cs"/>
              </a:rPr>
              <a:t>’ win of the Nobel Peace Prize in 2006 for his work in Bangladesh – changed common thinking on loaning to the poor, that they would not repay</a:t>
            </a:r>
          </a:p>
          <a:p>
            <a:pPr marL="171450" lvl="0" indent="-171450">
              <a:buFont typeface="Arial" pitchFamily="34" charset="0"/>
              <a:buChar char="•"/>
            </a:pPr>
            <a:r>
              <a:rPr lang="en-US" sz="1200" kern="1200" dirty="0" smtClean="0">
                <a:solidFill>
                  <a:schemeClr val="tx1"/>
                </a:solidFill>
                <a:effectLst/>
                <a:latin typeface="+mn-lt"/>
                <a:ea typeface="+mn-ea"/>
                <a:cs typeface="+mn-cs"/>
              </a:rPr>
              <a:t>Definition: “Providing financial services, such as small loans, to poor people so they can increase their income and decrease their vulnerability to unforeseen circumstances.”</a:t>
            </a:r>
          </a:p>
          <a:p>
            <a:pPr marL="171450" lvl="0" indent="-171450">
              <a:buFont typeface="Arial" pitchFamily="34" charset="0"/>
              <a:buChar char="•"/>
            </a:pPr>
            <a:r>
              <a:rPr lang="en-US" sz="1200" kern="1200" dirty="0" smtClean="0">
                <a:solidFill>
                  <a:schemeClr val="tx1"/>
                </a:solidFill>
                <a:effectLst/>
                <a:latin typeface="+mn-lt"/>
                <a:ea typeface="+mn-ea"/>
                <a:cs typeface="+mn-cs"/>
              </a:rPr>
              <a:t>Most poor in developing countries make living through small businesses based on cash: always “clinging to the edge of a cliff” with finances</a:t>
            </a:r>
          </a:p>
          <a:p>
            <a:pPr marL="171450" lvl="0" indent="-171450">
              <a:buFont typeface="Arial" pitchFamily="34" charset="0"/>
              <a:buChar char="•"/>
            </a:pPr>
            <a:r>
              <a:rPr lang="en-US" sz="1200" kern="1200" dirty="0" smtClean="0">
                <a:solidFill>
                  <a:schemeClr val="tx1"/>
                </a:solidFill>
                <a:effectLst/>
                <a:latin typeface="+mn-lt"/>
                <a:ea typeface="+mn-ea"/>
                <a:cs typeface="+mn-cs"/>
              </a:rPr>
              <a:t>With a small loan, they can buy in bulk, travel less frequently, stock more goods, offer additional services, buy equipment, reduce labor costs and increase output - permanently improving their conditions</a:t>
            </a:r>
          </a:p>
        </p:txBody>
      </p:sp>
      <p:sp>
        <p:nvSpPr>
          <p:cNvPr id="4" name="Slide Number Placeholder 3"/>
          <p:cNvSpPr>
            <a:spLocks noGrp="1"/>
          </p:cNvSpPr>
          <p:nvPr>
            <p:ph type="sldNum" sz="quarter" idx="10"/>
          </p:nvPr>
        </p:nvSpPr>
        <p:spPr/>
        <p:txBody>
          <a:bodyPr/>
          <a:lstStyle/>
          <a:p>
            <a:fld id="{91B34B91-A653-4F35-AAD7-1709F4E53AD2}" type="slidenum">
              <a:rPr lang="en-US" smtClean="0"/>
              <a:pPr/>
              <a:t>2</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50479689"/>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itchFamily="34" charset="0"/>
              <a:buChar char="•"/>
            </a:pPr>
            <a:r>
              <a:rPr lang="en-US" sz="1200" kern="1200" dirty="0" smtClean="0">
                <a:solidFill>
                  <a:schemeClr val="tx1"/>
                </a:solidFill>
                <a:effectLst/>
                <a:latin typeface="+mn-lt"/>
                <a:ea typeface="+mn-ea"/>
                <a:cs typeface="+mn-cs"/>
              </a:rPr>
              <a:t>MFI’s (Microfinance Institutions) provide capital from donors or commercial lenders (non or for profit). </a:t>
            </a:r>
          </a:p>
          <a:p>
            <a:pPr marL="171450" lvl="0" indent="-171450">
              <a:buFont typeface="Arial" pitchFamily="34" charset="0"/>
              <a:buChar char="•"/>
            </a:pPr>
            <a:r>
              <a:rPr lang="en-US" sz="1200" kern="1200" dirty="0" smtClean="0">
                <a:solidFill>
                  <a:schemeClr val="tx1"/>
                </a:solidFill>
                <a:effectLst/>
                <a:latin typeface="+mn-lt"/>
                <a:ea typeface="+mn-ea"/>
                <a:cs typeface="+mn-cs"/>
              </a:rPr>
              <a:t>Unlike banks, loan officers travel by foot or bike into the communities. </a:t>
            </a:r>
          </a:p>
          <a:p>
            <a:pPr marL="171450" lvl="0" indent="-171450">
              <a:buFont typeface="Arial" pitchFamily="34" charset="0"/>
              <a:buChar char="•"/>
            </a:pPr>
            <a:r>
              <a:rPr lang="en-US" sz="1200" kern="1200" dirty="0" smtClean="0">
                <a:solidFill>
                  <a:schemeClr val="tx1"/>
                </a:solidFill>
                <a:effectLst/>
                <a:latin typeface="+mn-lt"/>
                <a:ea typeface="+mn-ea"/>
                <a:cs typeface="+mn-cs"/>
              </a:rPr>
              <a:t>Size: vary depending on county; generally ¼ to 1/3 of the country’s annual income</a:t>
            </a:r>
          </a:p>
          <a:p>
            <a:pPr marL="171450" lvl="0" indent="-171450">
              <a:buFont typeface="Arial" pitchFamily="34" charset="0"/>
              <a:buChar char="•"/>
            </a:pPr>
            <a:r>
              <a:rPr lang="en-US" sz="1200" kern="1200" dirty="0" smtClean="0">
                <a:solidFill>
                  <a:schemeClr val="tx1"/>
                </a:solidFill>
                <a:effectLst/>
                <a:latin typeface="+mn-lt"/>
                <a:ea typeface="+mn-ea"/>
                <a:cs typeface="+mn-cs"/>
              </a:rPr>
              <a:t>Terms: typically 6 months, payments made weekly</a:t>
            </a:r>
          </a:p>
          <a:p>
            <a:pPr marL="171450" lvl="0" indent="-171450">
              <a:buFont typeface="Arial" pitchFamily="34" charset="0"/>
              <a:buChar char="•"/>
            </a:pPr>
            <a:r>
              <a:rPr lang="en-US" sz="1200" kern="1200" dirty="0" smtClean="0">
                <a:solidFill>
                  <a:schemeClr val="tx1"/>
                </a:solidFill>
                <a:effectLst/>
                <a:latin typeface="+mn-lt"/>
                <a:ea typeface="+mn-ea"/>
                <a:cs typeface="+mn-cs"/>
              </a:rPr>
              <a:t>Fund recycled to other borrowers, maximizing impact of money</a:t>
            </a:r>
          </a:p>
          <a:p>
            <a:pPr marL="171450" lvl="0" indent="-171450">
              <a:buFont typeface="Arial" pitchFamily="34" charset="0"/>
              <a:buChar char="•"/>
            </a:pPr>
            <a:r>
              <a:rPr lang="en-US" sz="1200" kern="1200" dirty="0" smtClean="0">
                <a:solidFill>
                  <a:schemeClr val="tx1"/>
                </a:solidFill>
                <a:effectLst/>
                <a:latin typeface="+mn-lt"/>
                <a:ea typeface="+mn-ea"/>
                <a:cs typeface="+mn-cs"/>
              </a:rPr>
              <a:t>Repayment: well-run MFI’s see 95-98% repayment; poor people lack physical collateral, but small groups ensure “social guarantee” (other members of group have to make up for it, known in the community) and incentive to get larger loans</a:t>
            </a:r>
          </a:p>
          <a:p>
            <a:endParaRPr lang="en-US" dirty="0"/>
          </a:p>
        </p:txBody>
      </p:sp>
      <p:sp>
        <p:nvSpPr>
          <p:cNvPr id="4" name="Slide Number Placeholder 3"/>
          <p:cNvSpPr>
            <a:spLocks noGrp="1"/>
          </p:cNvSpPr>
          <p:nvPr>
            <p:ph type="sldNum" sz="quarter" idx="10"/>
          </p:nvPr>
        </p:nvSpPr>
        <p:spPr/>
        <p:txBody>
          <a:bodyPr/>
          <a:lstStyle/>
          <a:p>
            <a:fld id="{91B34B91-A653-4F35-AAD7-1709F4E53AD2}" type="slidenum">
              <a:rPr lang="en-US" smtClean="0"/>
              <a:pPr/>
              <a:t>3</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92994269"/>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itchFamily="34" charset="0"/>
              <a:buChar char="•"/>
            </a:pPr>
            <a:r>
              <a:rPr lang="en-US" sz="1200" kern="1200" dirty="0" smtClean="0">
                <a:solidFill>
                  <a:schemeClr val="tx1"/>
                </a:solidFill>
                <a:effectLst/>
                <a:latin typeface="+mn-lt"/>
                <a:ea typeface="+mn-ea"/>
                <a:cs typeface="+mn-cs"/>
              </a:rPr>
              <a:t>Average annual rate: between 30 and 50% with fees included (think</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10 to 25 plus inflation)</a:t>
            </a:r>
          </a:p>
          <a:p>
            <a:pPr marL="171450" lvl="0" indent="-171450">
              <a:buFont typeface="Arial" pitchFamily="34" charset="0"/>
              <a:buChar char="•"/>
            </a:pPr>
            <a:r>
              <a:rPr lang="en-US" sz="1200" kern="1200" dirty="0" smtClean="0">
                <a:solidFill>
                  <a:schemeClr val="tx1"/>
                </a:solidFill>
                <a:effectLst/>
                <a:latin typeface="+mn-lt"/>
                <a:ea typeface="+mn-ea"/>
                <a:cs typeface="+mn-cs"/>
              </a:rPr>
              <a:t>Primary criticism of microfinance, seems high to many people but:</a:t>
            </a:r>
          </a:p>
          <a:p>
            <a:pPr marL="171450" lvl="0" indent="-171450">
              <a:buFont typeface="Arial" pitchFamily="34" charset="0"/>
              <a:buChar char="•"/>
            </a:pPr>
            <a:r>
              <a:rPr lang="en-US" sz="1200" kern="1200" dirty="0" smtClean="0">
                <a:solidFill>
                  <a:schemeClr val="tx1"/>
                </a:solidFill>
                <a:effectLst/>
                <a:latin typeface="+mn-lt"/>
                <a:ea typeface="+mn-ea"/>
                <a:cs typeface="+mn-cs"/>
              </a:rPr>
              <a:t>Reasons: MFI’s need to be self-sufficient; inflation must be accounted for; most MFI’s include training or health/emergency is built into the loan</a:t>
            </a:r>
          </a:p>
          <a:p>
            <a:endParaRPr lang="en-US" dirty="0"/>
          </a:p>
        </p:txBody>
      </p:sp>
      <p:sp>
        <p:nvSpPr>
          <p:cNvPr id="4" name="Slide Number Placeholder 3"/>
          <p:cNvSpPr>
            <a:spLocks noGrp="1"/>
          </p:cNvSpPr>
          <p:nvPr>
            <p:ph type="sldNum" sz="quarter" idx="10"/>
          </p:nvPr>
        </p:nvSpPr>
        <p:spPr/>
        <p:txBody>
          <a:bodyPr/>
          <a:lstStyle/>
          <a:p>
            <a:fld id="{91B34B91-A653-4F35-AAD7-1709F4E53AD2}" type="slidenum">
              <a:rPr lang="en-US" smtClean="0"/>
              <a:pPr/>
              <a:t>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52429683"/>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itchFamily="34" charset="0"/>
              <a:buChar char="•"/>
            </a:pPr>
            <a:r>
              <a:rPr lang="en-US" sz="1200" kern="1200" dirty="0" smtClean="0">
                <a:solidFill>
                  <a:schemeClr val="tx1"/>
                </a:solidFill>
                <a:effectLst/>
                <a:latin typeface="+mn-lt"/>
                <a:ea typeface="+mn-ea"/>
                <a:cs typeface="+mn-cs"/>
              </a:rPr>
              <a:t>Approximately 80% of microloans made worldwide are to women: they are seen as more likely to have a small business, to repay due to commitment to the family, less likely to be involved in drinking or other</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income-negative activities; believe</a:t>
            </a:r>
            <a:r>
              <a:rPr lang="en-US" sz="1200" kern="1200" baseline="0" dirty="0" smtClean="0">
                <a:solidFill>
                  <a:schemeClr val="tx1"/>
                </a:solidFill>
                <a:effectLst/>
                <a:latin typeface="+mn-lt"/>
                <a:ea typeface="+mn-ea"/>
                <a:cs typeface="+mn-cs"/>
              </a:rPr>
              <a:t> it is more likely to impact whole family</a:t>
            </a:r>
            <a:endParaRPr lang="en-US" sz="1200" kern="1200" dirty="0" smtClean="0">
              <a:solidFill>
                <a:schemeClr val="tx1"/>
              </a:solidFill>
              <a:effectLst/>
              <a:latin typeface="+mn-lt"/>
              <a:ea typeface="+mn-ea"/>
              <a:cs typeface="+mn-cs"/>
            </a:endParaRPr>
          </a:p>
          <a:p>
            <a:pPr marL="171450" lvl="0" indent="-171450">
              <a:buFont typeface="Arial" pitchFamily="34" charset="0"/>
              <a:buChar char="•"/>
            </a:pPr>
            <a:r>
              <a:rPr lang="en-US" sz="1200" kern="1200" dirty="0" smtClean="0">
                <a:solidFill>
                  <a:schemeClr val="tx1"/>
                </a:solidFill>
                <a:effectLst/>
                <a:latin typeface="+mn-lt"/>
                <a:ea typeface="+mn-ea"/>
                <a:cs typeface="+mn-cs"/>
              </a:rPr>
              <a:t>Training in the responsible use of credit and borrowing for purpose of increasing income (not paying off other debt or for consumer goods)</a:t>
            </a:r>
          </a:p>
          <a:p>
            <a:endParaRPr lang="en-US" dirty="0"/>
          </a:p>
        </p:txBody>
      </p:sp>
      <p:sp>
        <p:nvSpPr>
          <p:cNvPr id="4" name="Slide Number Placeholder 3"/>
          <p:cNvSpPr>
            <a:spLocks noGrp="1"/>
          </p:cNvSpPr>
          <p:nvPr>
            <p:ph type="sldNum" sz="quarter" idx="10"/>
          </p:nvPr>
        </p:nvSpPr>
        <p:spPr/>
        <p:txBody>
          <a:bodyPr/>
          <a:lstStyle/>
          <a:p>
            <a:fld id="{91B34B91-A653-4F35-AAD7-1709F4E53AD2}" type="slidenum">
              <a:rPr lang="en-US" smtClean="0"/>
              <a:pPr/>
              <a:t>5</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70914266"/>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itchFamily="34" charset="0"/>
              <a:buChar char="•"/>
            </a:pPr>
            <a:r>
              <a:rPr lang="en-US" sz="1200" kern="1200" dirty="0" smtClean="0">
                <a:solidFill>
                  <a:schemeClr val="tx1"/>
                </a:solidFill>
                <a:effectLst/>
                <a:latin typeface="+mn-lt"/>
                <a:ea typeface="+mn-ea"/>
                <a:cs typeface="+mn-cs"/>
              </a:rPr>
              <a:t>Donors: Can be difficult to secure long-term donors and expenses may go toward securing them</a:t>
            </a:r>
          </a:p>
          <a:p>
            <a:pPr marL="171450" lvl="0" indent="-171450">
              <a:buFont typeface="Arial" pitchFamily="34" charset="0"/>
              <a:buChar char="•"/>
            </a:pPr>
            <a:r>
              <a:rPr lang="en-US" sz="1200" kern="1200" dirty="0" smtClean="0">
                <a:solidFill>
                  <a:schemeClr val="tx1"/>
                </a:solidFill>
                <a:effectLst/>
                <a:latin typeface="+mn-lt"/>
                <a:ea typeface="+mn-ea"/>
                <a:cs typeface="+mn-cs"/>
              </a:rPr>
              <a:t>Profits: can make a profit, though sometimes at expense of higher interest rates or reduced services</a:t>
            </a:r>
          </a:p>
          <a:p>
            <a:pPr marL="171450" lvl="0" indent="-171450">
              <a:buFont typeface="Arial" pitchFamily="34" charset="0"/>
              <a:buChar char="•"/>
            </a:pPr>
            <a:r>
              <a:rPr lang="en-US" sz="1200" kern="1200" dirty="0" smtClean="0">
                <a:solidFill>
                  <a:schemeClr val="tx1"/>
                </a:solidFill>
                <a:effectLst/>
                <a:latin typeface="+mn-lt"/>
                <a:ea typeface="+mn-ea"/>
                <a:cs typeface="+mn-cs"/>
              </a:rPr>
              <a:t>Commercial services: MFI’s can borrow money from outside sources (i.e. banks) to increase loan portfolio. Easier to access than donor money but can mean higher interest or decreased services.</a:t>
            </a:r>
          </a:p>
          <a:p>
            <a:endParaRPr lang="en-US" dirty="0"/>
          </a:p>
        </p:txBody>
      </p:sp>
      <p:sp>
        <p:nvSpPr>
          <p:cNvPr id="4" name="Slide Number Placeholder 3"/>
          <p:cNvSpPr>
            <a:spLocks noGrp="1"/>
          </p:cNvSpPr>
          <p:nvPr>
            <p:ph type="sldNum" sz="quarter" idx="10"/>
          </p:nvPr>
        </p:nvSpPr>
        <p:spPr/>
        <p:txBody>
          <a:bodyPr/>
          <a:lstStyle/>
          <a:p>
            <a:fld id="{91B34B91-A653-4F35-AAD7-1709F4E53AD2}" type="slidenum">
              <a:rPr lang="en-US" smtClean="0"/>
              <a:pPr/>
              <a:t>6</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94998362"/>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MFI’s can be replicated and scaled relatively simply in a</a:t>
            </a:r>
            <a:r>
              <a:rPr lang="en-US" sz="1200" kern="1200" baseline="0" dirty="0" smtClean="0">
                <a:solidFill>
                  <a:schemeClr val="tx1"/>
                </a:solidFill>
                <a:effectLst/>
                <a:latin typeface="+mn-lt"/>
                <a:ea typeface="+mn-ea"/>
                <a:cs typeface="+mn-cs"/>
              </a:rPr>
              <a:t> diversity of countries and settings</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baseline="0" dirty="0" smtClean="0">
                <a:solidFill>
                  <a:schemeClr val="tx1"/>
                </a:solidFill>
                <a:effectLst/>
                <a:latin typeface="+mn-lt"/>
                <a:ea typeface="+mn-ea"/>
                <a:cs typeface="+mn-cs"/>
              </a:rPr>
              <a:t>As an MFI i</a:t>
            </a:r>
            <a:r>
              <a:rPr lang="en-US" sz="1200" kern="1200" dirty="0" smtClean="0">
                <a:solidFill>
                  <a:schemeClr val="tx1"/>
                </a:solidFill>
                <a:effectLst/>
                <a:latin typeface="+mn-lt"/>
                <a:ea typeface="+mn-ea"/>
                <a:cs typeface="+mn-cs"/>
              </a:rPr>
              <a:t>ncreases in size,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overhead costs are reduce</a:t>
            </a:r>
          </a:p>
          <a:p>
            <a:pPr marL="171450" lvl="0" indent="-171450">
              <a:buFont typeface="Arial" pitchFamily="34" charset="0"/>
              <a:buChar char="•"/>
            </a:pPr>
            <a:r>
              <a:rPr lang="en-US" sz="1200" kern="1200" dirty="0" smtClean="0">
                <a:solidFill>
                  <a:schemeClr val="tx1"/>
                </a:solidFill>
                <a:effectLst/>
                <a:latin typeface="+mn-lt"/>
                <a:ea typeface="+mn-ea"/>
                <a:cs typeface="+mn-cs"/>
              </a:rPr>
              <a:t>Research emerging suggests that it does (examples across the world)</a:t>
            </a:r>
          </a:p>
          <a:p>
            <a:pPr marL="171450" lvl="0" indent="-171450">
              <a:buFont typeface="Arial" pitchFamily="34" charset="0"/>
              <a:buChar char="•"/>
            </a:pPr>
            <a:r>
              <a:rPr lang="en-US" sz="1200" kern="1200" dirty="0" smtClean="0">
                <a:solidFill>
                  <a:schemeClr val="tx1"/>
                </a:solidFill>
                <a:effectLst/>
                <a:latin typeface="+mn-lt"/>
                <a:ea typeface="+mn-ea"/>
                <a:cs typeface="+mn-cs"/>
              </a:rPr>
              <a:t>Seeing MFI’s in action is the best way to understand their impact</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on lives and communities</a:t>
            </a:r>
          </a:p>
          <a:p>
            <a:endParaRPr lang="en-US" dirty="0"/>
          </a:p>
        </p:txBody>
      </p:sp>
      <p:sp>
        <p:nvSpPr>
          <p:cNvPr id="4" name="Slide Number Placeholder 3"/>
          <p:cNvSpPr>
            <a:spLocks noGrp="1"/>
          </p:cNvSpPr>
          <p:nvPr>
            <p:ph type="sldNum" sz="quarter" idx="10"/>
          </p:nvPr>
        </p:nvSpPr>
        <p:spPr/>
        <p:txBody>
          <a:bodyPr/>
          <a:lstStyle/>
          <a:p>
            <a:fld id="{91B34B91-A653-4F35-AAD7-1709F4E53AD2}" type="slidenum">
              <a:rPr lang="en-US" smtClean="0"/>
              <a:pPr/>
              <a:t>7</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01014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1D8BD707-D9CF-40AE-B4C6-C98DA3205C09}" type="datetimeFigureOut">
              <a:rPr lang="en-US" smtClean="0"/>
              <a:pPr/>
              <a:t>2/20/12</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1D8BD707-D9CF-40AE-B4C6-C98DA3205C09}" type="datetimeFigureOut">
              <a:rPr lang="en-US" smtClean="0"/>
              <a:pPr/>
              <a:t>2/20/12</a:t>
            </a:fld>
            <a:endParaRPr lang="en-US"/>
          </a:p>
        </p:txBody>
      </p:sp>
      <p:sp>
        <p:nvSpPr>
          <p:cNvPr id="15" name="Slide Number Placeholder 14"/>
          <p:cNvSpPr>
            <a:spLocks noGrp="1"/>
          </p:cNvSpPr>
          <p:nvPr>
            <p:ph type="sldNum" sz="quarter" idx="15"/>
          </p:nvPr>
        </p:nvSpPr>
        <p:spPr/>
        <p:txBody>
          <a:bodyPr/>
          <a:lstStyle>
            <a:lvl1pPr algn="ctr">
              <a:defRPr/>
            </a:lvl1pPr>
          </a:lstStyle>
          <a:p>
            <a:fld id="{B6F15528-21DE-4FAA-801E-634DDDAF4B2B}"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2/20/12</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1D8BD707-D9CF-40AE-B4C6-C98DA3205C09}" type="datetimeFigureOut">
              <a:rPr lang="en-US" smtClean="0"/>
              <a:pPr/>
              <a:t>2/20/12</a:t>
            </a:fld>
            <a:endParaRPr lang="en-US"/>
          </a:p>
        </p:txBody>
      </p:sp>
      <p:sp>
        <p:nvSpPr>
          <p:cNvPr id="9" name="Slide Number Placeholder 8"/>
          <p:cNvSpPr>
            <a:spLocks noGrp="1"/>
          </p:cNvSpPr>
          <p:nvPr>
            <p:ph type="sldNum" sz="quarter" idx="15"/>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2/20/12</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D8BD707-D9CF-40AE-B4C6-C98DA3205C09}" type="datetimeFigureOut">
              <a:rPr lang="en-US" smtClean="0"/>
              <a:pPr/>
              <a:t>2/20/12</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6F15528-21DE-4FAA-801E-634DDDAF4B2B}"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3"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3"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err="1" smtClean="0"/>
              <a:t>Alissa</a:t>
            </a:r>
            <a:r>
              <a:rPr lang="en-US" dirty="0" smtClean="0"/>
              <a:t> </a:t>
            </a:r>
            <a:r>
              <a:rPr lang="en-US" dirty="0" err="1" smtClean="0"/>
              <a:t>Wachter</a:t>
            </a:r>
            <a:endParaRPr lang="en-US" dirty="0" smtClean="0"/>
          </a:p>
          <a:p>
            <a:r>
              <a:rPr lang="en-US" dirty="0" smtClean="0"/>
              <a:t>TUL 560 – Community Economics</a:t>
            </a:r>
          </a:p>
          <a:p>
            <a:r>
              <a:rPr lang="en-US" dirty="0" smtClean="0"/>
              <a:t>February 2012</a:t>
            </a:r>
            <a:endParaRPr lang="en-US" dirty="0"/>
          </a:p>
        </p:txBody>
      </p:sp>
      <p:sp>
        <p:nvSpPr>
          <p:cNvPr id="2" name="Title 1"/>
          <p:cNvSpPr>
            <a:spLocks noGrp="1"/>
          </p:cNvSpPr>
          <p:nvPr>
            <p:ph type="ctrTitle"/>
          </p:nvPr>
        </p:nvSpPr>
        <p:spPr/>
        <p:txBody>
          <a:bodyPr/>
          <a:lstStyle/>
          <a:p>
            <a:r>
              <a:rPr lang="en-US" sz="6000" b="1" i="1" dirty="0" smtClean="0"/>
              <a:t>The Poor Will Be Glad</a:t>
            </a:r>
            <a:br>
              <a:rPr lang="en-US" sz="6000" b="1" i="1" dirty="0" smtClean="0"/>
            </a:br>
            <a:r>
              <a:rPr lang="en-US" sz="3200" b="1" dirty="0" smtClean="0"/>
              <a:t>Chapter 7: Microfinance Goes Mainstream</a:t>
            </a:r>
            <a:endParaRPr lang="en-US" sz="3200" b="1"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14628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lvl="0" indent="0" algn="ctr">
              <a:buNone/>
            </a:pPr>
            <a:endParaRPr lang="en-US" dirty="0" smtClean="0"/>
          </a:p>
          <a:p>
            <a:pPr marL="0" lvl="0" indent="0" algn="ctr">
              <a:buNone/>
            </a:pPr>
            <a:r>
              <a:rPr lang="en-US" b="1" i="1" dirty="0" smtClean="0">
                <a:solidFill>
                  <a:schemeClr val="accent3"/>
                </a:solidFill>
              </a:rPr>
              <a:t>“</a:t>
            </a:r>
            <a:r>
              <a:rPr lang="en-US" b="1" i="1" dirty="0">
                <a:solidFill>
                  <a:schemeClr val="accent3"/>
                </a:solidFill>
              </a:rPr>
              <a:t>Providing financial services, such as small loans, </a:t>
            </a:r>
            <a:endParaRPr lang="en-US" b="1" i="1" dirty="0" smtClean="0">
              <a:solidFill>
                <a:schemeClr val="accent3"/>
              </a:solidFill>
            </a:endParaRPr>
          </a:p>
          <a:p>
            <a:pPr marL="0" lvl="0" indent="0" algn="ctr">
              <a:buNone/>
            </a:pPr>
            <a:r>
              <a:rPr lang="en-US" b="1" i="1" dirty="0" smtClean="0">
                <a:solidFill>
                  <a:schemeClr val="accent3"/>
                </a:solidFill>
              </a:rPr>
              <a:t>to </a:t>
            </a:r>
            <a:r>
              <a:rPr lang="en-US" b="1" i="1" dirty="0">
                <a:solidFill>
                  <a:schemeClr val="accent3"/>
                </a:solidFill>
              </a:rPr>
              <a:t>poor people so they can increase their income </a:t>
            </a:r>
            <a:endParaRPr lang="en-US" b="1" i="1" dirty="0" smtClean="0">
              <a:solidFill>
                <a:schemeClr val="accent3"/>
              </a:solidFill>
            </a:endParaRPr>
          </a:p>
          <a:p>
            <a:pPr marL="0" lvl="0" indent="0" algn="ctr">
              <a:buNone/>
            </a:pPr>
            <a:r>
              <a:rPr lang="en-US" b="1" i="1" dirty="0" smtClean="0">
                <a:solidFill>
                  <a:schemeClr val="accent3"/>
                </a:solidFill>
              </a:rPr>
              <a:t>and </a:t>
            </a:r>
            <a:r>
              <a:rPr lang="en-US" b="1" i="1" dirty="0">
                <a:solidFill>
                  <a:schemeClr val="accent3"/>
                </a:solidFill>
              </a:rPr>
              <a:t>decrease their vulnerability to </a:t>
            </a:r>
            <a:endParaRPr lang="en-US" b="1" i="1" dirty="0" smtClean="0">
              <a:solidFill>
                <a:schemeClr val="accent3"/>
              </a:solidFill>
            </a:endParaRPr>
          </a:p>
          <a:p>
            <a:pPr marL="0" lvl="0" indent="0" algn="ctr">
              <a:buNone/>
            </a:pPr>
            <a:r>
              <a:rPr lang="en-US" b="1" i="1" dirty="0" smtClean="0">
                <a:solidFill>
                  <a:schemeClr val="accent3"/>
                </a:solidFill>
              </a:rPr>
              <a:t>unforeseen </a:t>
            </a:r>
            <a:r>
              <a:rPr lang="en-US" b="1" i="1" dirty="0">
                <a:solidFill>
                  <a:schemeClr val="accent3"/>
                </a:solidFill>
              </a:rPr>
              <a:t>circumstances.</a:t>
            </a:r>
          </a:p>
          <a:p>
            <a:pPr marL="0" lvl="0" indent="0">
              <a:buNone/>
            </a:pPr>
            <a:endParaRPr lang="en-US" dirty="0" smtClean="0"/>
          </a:p>
          <a:p>
            <a:pPr lvl="0"/>
            <a:r>
              <a:rPr lang="en-US" dirty="0" smtClean="0"/>
              <a:t>Muhammad </a:t>
            </a:r>
            <a:r>
              <a:rPr lang="en-US" dirty="0" err="1" smtClean="0"/>
              <a:t>Yunus</a:t>
            </a:r>
            <a:r>
              <a:rPr lang="en-US" dirty="0" smtClean="0"/>
              <a:t> wins Nobel </a:t>
            </a:r>
            <a:r>
              <a:rPr lang="en-US" dirty="0"/>
              <a:t>Peace Prize in 2006 </a:t>
            </a:r>
          </a:p>
          <a:p>
            <a:pPr lvl="0"/>
            <a:r>
              <a:rPr lang="en-US" dirty="0" smtClean="0"/>
              <a:t>Most </a:t>
            </a:r>
            <a:r>
              <a:rPr lang="en-US" dirty="0"/>
              <a:t>poor people in developing countries are “clinging to the edge of a cliff”</a:t>
            </a:r>
          </a:p>
          <a:p>
            <a:pPr lvl="0"/>
            <a:r>
              <a:rPr lang="en-US" dirty="0"/>
              <a:t>Small loans permanently improve conditions by allowing people </a:t>
            </a:r>
            <a:r>
              <a:rPr lang="en-US" dirty="0" smtClean="0"/>
              <a:t>to: buy </a:t>
            </a:r>
            <a:r>
              <a:rPr lang="en-US" dirty="0"/>
              <a:t>in </a:t>
            </a:r>
            <a:r>
              <a:rPr lang="en-US" dirty="0" smtClean="0"/>
              <a:t>bulk, travel less, offer </a:t>
            </a:r>
            <a:r>
              <a:rPr lang="en-US" dirty="0"/>
              <a:t>additional </a:t>
            </a:r>
            <a:r>
              <a:rPr lang="en-US" dirty="0" smtClean="0"/>
              <a:t>services, buy equipment, reduce </a:t>
            </a:r>
            <a:r>
              <a:rPr lang="en-US" dirty="0"/>
              <a:t>labor </a:t>
            </a:r>
            <a:r>
              <a:rPr lang="en-US" dirty="0" smtClean="0"/>
              <a:t>costs, increase </a:t>
            </a:r>
            <a:r>
              <a:rPr lang="en-US" dirty="0"/>
              <a:t>output</a:t>
            </a:r>
          </a:p>
          <a:p>
            <a:pPr lvl="0"/>
            <a:endParaRPr lang="en-US" dirty="0"/>
          </a:p>
        </p:txBody>
      </p:sp>
      <p:sp>
        <p:nvSpPr>
          <p:cNvPr id="3" name="Title 2"/>
          <p:cNvSpPr>
            <a:spLocks noGrp="1"/>
          </p:cNvSpPr>
          <p:nvPr>
            <p:ph type="title"/>
          </p:nvPr>
        </p:nvSpPr>
        <p:spPr/>
        <p:txBody>
          <a:bodyPr/>
          <a:lstStyle/>
          <a:p>
            <a:r>
              <a:rPr lang="en-US" b="1" u="sng" dirty="0" smtClean="0"/>
              <a:t>Microfinance Goes Mainstream</a:t>
            </a:r>
            <a:endParaRPr lang="en-US" b="1" u="sng"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781767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14700" y="1524000"/>
            <a:ext cx="5600700" cy="4724400"/>
          </a:xfrm>
        </p:spPr>
        <p:txBody>
          <a:bodyPr>
            <a:normAutofit lnSpcReduction="10000"/>
          </a:bodyPr>
          <a:lstStyle/>
          <a:p>
            <a:pPr lvl="0"/>
            <a:r>
              <a:rPr lang="en-US" dirty="0"/>
              <a:t>MFI’s (Microfinance Institutions) provide capital from donors or commercial lenders </a:t>
            </a:r>
          </a:p>
          <a:p>
            <a:pPr lvl="0"/>
            <a:r>
              <a:rPr lang="en-US" u="sng" dirty="0" smtClean="0"/>
              <a:t>Size:</a:t>
            </a:r>
            <a:r>
              <a:rPr lang="en-US" dirty="0"/>
              <a:t> </a:t>
            </a:r>
            <a:r>
              <a:rPr lang="en-US" dirty="0" smtClean="0"/>
              <a:t>Generally 1/4-1/3 of country’s </a:t>
            </a:r>
            <a:r>
              <a:rPr lang="en-US" dirty="0"/>
              <a:t>annual income</a:t>
            </a:r>
          </a:p>
          <a:p>
            <a:pPr lvl="0"/>
            <a:r>
              <a:rPr lang="en-US" u="sng" dirty="0"/>
              <a:t>Terms:</a:t>
            </a:r>
            <a:r>
              <a:rPr lang="en-US" dirty="0"/>
              <a:t> </a:t>
            </a:r>
            <a:r>
              <a:rPr lang="en-US" dirty="0" smtClean="0"/>
              <a:t>6 </a:t>
            </a:r>
            <a:r>
              <a:rPr lang="en-US" dirty="0"/>
              <a:t>months, </a:t>
            </a:r>
            <a:r>
              <a:rPr lang="en-US" dirty="0" smtClean="0"/>
              <a:t>paid </a:t>
            </a:r>
            <a:r>
              <a:rPr lang="en-US" dirty="0"/>
              <a:t>weekly</a:t>
            </a:r>
          </a:p>
          <a:p>
            <a:pPr lvl="0"/>
            <a:r>
              <a:rPr lang="en-US" u="sng" dirty="0" smtClean="0"/>
              <a:t>Maximized impact</a:t>
            </a:r>
            <a:r>
              <a:rPr lang="en-US" dirty="0" smtClean="0"/>
              <a:t>: Funds recycled to other borrowers</a:t>
            </a:r>
            <a:endParaRPr lang="en-US" dirty="0"/>
          </a:p>
          <a:p>
            <a:pPr lvl="0"/>
            <a:r>
              <a:rPr lang="en-US" u="sng" dirty="0" smtClean="0"/>
              <a:t>Repayment</a:t>
            </a:r>
            <a:r>
              <a:rPr lang="en-US" dirty="0" smtClean="0"/>
              <a:t>: 95-98</a:t>
            </a:r>
            <a:r>
              <a:rPr lang="en-US" dirty="0"/>
              <a:t>% </a:t>
            </a:r>
            <a:r>
              <a:rPr lang="en-US" dirty="0" smtClean="0"/>
              <a:t>repayment</a:t>
            </a:r>
          </a:p>
          <a:p>
            <a:pPr lvl="0"/>
            <a:r>
              <a:rPr lang="en-US" u="sng" dirty="0" smtClean="0"/>
              <a:t>Collateral:</a:t>
            </a:r>
            <a:r>
              <a:rPr lang="en-US" dirty="0" smtClean="0"/>
              <a:t> “social guarantee” and incentive </a:t>
            </a:r>
            <a:endParaRPr lang="en-US" dirty="0"/>
          </a:p>
          <a:p>
            <a:endParaRPr lang="en-US" dirty="0"/>
          </a:p>
        </p:txBody>
      </p:sp>
      <p:sp>
        <p:nvSpPr>
          <p:cNvPr id="3" name="Title 2"/>
          <p:cNvSpPr>
            <a:spLocks noGrp="1"/>
          </p:cNvSpPr>
          <p:nvPr>
            <p:ph type="title"/>
          </p:nvPr>
        </p:nvSpPr>
        <p:spPr/>
        <p:txBody>
          <a:bodyPr/>
          <a:lstStyle/>
          <a:p>
            <a:r>
              <a:rPr lang="en-US" b="1" u="sng" dirty="0" smtClean="0"/>
              <a:t>About the Loans</a:t>
            </a:r>
            <a:endParaRPr lang="en-US" b="1" u="sng" dirty="0"/>
          </a:p>
        </p:txBody>
      </p:sp>
      <p:pic>
        <p:nvPicPr>
          <p:cNvPr id="2050" name="Picture 2" descr="http://lib.store.yahoo.net/lib/yhst-130892413429597/microfinance-group-400px.jpg"/>
          <p:cNvPicPr>
            <a:picLocks noChangeAspect="1" noChangeArrowheads="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457200" y="1752600"/>
            <a:ext cx="2857500" cy="3810000"/>
          </a:xfrm>
          <a:prstGeom prst="rect">
            <a:avLst/>
          </a:prstGeom>
          <a:noFill/>
          <a:ln w="28575">
            <a:solidFill>
              <a:schemeClr val="bg1"/>
            </a:solid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215284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Primary criticism of microfinance</a:t>
            </a:r>
          </a:p>
          <a:p>
            <a:pPr lvl="0"/>
            <a:r>
              <a:rPr lang="en-US" dirty="0"/>
              <a:t>Average annual rate: </a:t>
            </a:r>
            <a:r>
              <a:rPr lang="en-US" dirty="0" smtClean="0"/>
              <a:t>30-50</a:t>
            </a:r>
            <a:r>
              <a:rPr lang="en-US" dirty="0"/>
              <a:t>% with </a:t>
            </a:r>
            <a:r>
              <a:rPr lang="en-US" dirty="0" smtClean="0"/>
              <a:t>(including fees and inflation)</a:t>
            </a:r>
            <a:endParaRPr lang="en-US" dirty="0"/>
          </a:p>
          <a:p>
            <a:pPr lvl="0"/>
            <a:r>
              <a:rPr lang="en-US" dirty="0" smtClean="0"/>
              <a:t>Reasons for interest: </a:t>
            </a:r>
          </a:p>
          <a:p>
            <a:pPr lvl="1"/>
            <a:r>
              <a:rPr lang="en-US" dirty="0" smtClean="0"/>
              <a:t>MFI’s self-sufficiency</a:t>
            </a:r>
          </a:p>
          <a:p>
            <a:pPr lvl="1"/>
            <a:r>
              <a:rPr lang="en-US" dirty="0"/>
              <a:t>I</a:t>
            </a:r>
            <a:r>
              <a:rPr lang="en-US" dirty="0" smtClean="0"/>
              <a:t>nflation </a:t>
            </a:r>
          </a:p>
          <a:p>
            <a:pPr lvl="1"/>
            <a:r>
              <a:rPr lang="en-US" dirty="0" smtClean="0"/>
              <a:t>Most include </a:t>
            </a:r>
            <a:r>
              <a:rPr lang="en-US" dirty="0"/>
              <a:t>training or </a:t>
            </a:r>
            <a:r>
              <a:rPr lang="en-US" dirty="0" smtClean="0"/>
              <a:t>health/emergency insurance</a:t>
            </a:r>
            <a:endParaRPr lang="en-US" dirty="0"/>
          </a:p>
          <a:p>
            <a:endParaRPr lang="en-US" dirty="0"/>
          </a:p>
        </p:txBody>
      </p:sp>
      <p:sp>
        <p:nvSpPr>
          <p:cNvPr id="3" name="Title 2"/>
          <p:cNvSpPr>
            <a:spLocks noGrp="1"/>
          </p:cNvSpPr>
          <p:nvPr>
            <p:ph type="title"/>
          </p:nvPr>
        </p:nvSpPr>
        <p:spPr/>
        <p:txBody>
          <a:bodyPr/>
          <a:lstStyle/>
          <a:p>
            <a:r>
              <a:rPr lang="en-US" b="1" u="sng" dirty="0" smtClean="0"/>
              <a:t>What are the Interest Rates?</a:t>
            </a:r>
            <a:endParaRPr lang="en-US" b="1" u="sng"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963361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4800600" cy="4800600"/>
          </a:xfrm>
        </p:spPr>
        <p:txBody>
          <a:bodyPr>
            <a:normAutofit/>
          </a:bodyPr>
          <a:lstStyle/>
          <a:p>
            <a:pPr lvl="0"/>
            <a:r>
              <a:rPr lang="en-US" dirty="0" smtClean="0"/>
              <a:t>80</a:t>
            </a:r>
            <a:r>
              <a:rPr lang="en-US" dirty="0"/>
              <a:t>% </a:t>
            </a:r>
            <a:r>
              <a:rPr lang="en-US" dirty="0" smtClean="0"/>
              <a:t>worldwide go to women</a:t>
            </a:r>
            <a:r>
              <a:rPr lang="en-US" dirty="0"/>
              <a:t>: </a:t>
            </a:r>
            <a:endParaRPr lang="en-US" dirty="0" smtClean="0"/>
          </a:p>
          <a:p>
            <a:pPr lvl="1"/>
            <a:r>
              <a:rPr lang="en-US" sz="2000" dirty="0"/>
              <a:t>M</a:t>
            </a:r>
            <a:r>
              <a:rPr lang="en-US" sz="2000" dirty="0" smtClean="0"/>
              <a:t>ore </a:t>
            </a:r>
            <a:r>
              <a:rPr lang="en-US" sz="2000" dirty="0"/>
              <a:t>likely to have a small </a:t>
            </a:r>
            <a:r>
              <a:rPr lang="en-US" sz="2000" dirty="0" smtClean="0"/>
              <a:t>business</a:t>
            </a:r>
          </a:p>
          <a:p>
            <a:pPr lvl="1"/>
            <a:r>
              <a:rPr lang="en-US" sz="2000" dirty="0" smtClean="0"/>
              <a:t>More likely to repay</a:t>
            </a:r>
          </a:p>
          <a:p>
            <a:pPr lvl="1"/>
            <a:r>
              <a:rPr lang="en-US" sz="2000" dirty="0" smtClean="0"/>
              <a:t>More likely to impact whole family</a:t>
            </a:r>
            <a:endParaRPr lang="en-US" sz="2000" dirty="0"/>
          </a:p>
          <a:p>
            <a:pPr lvl="1"/>
            <a:r>
              <a:rPr lang="en-US" sz="2000" dirty="0" smtClean="0"/>
              <a:t>Less </a:t>
            </a:r>
            <a:r>
              <a:rPr lang="en-US" sz="2000" dirty="0"/>
              <a:t>likely to be involved in </a:t>
            </a:r>
            <a:r>
              <a:rPr lang="en-US" sz="2000" dirty="0" smtClean="0"/>
              <a:t>income-negative </a:t>
            </a:r>
            <a:r>
              <a:rPr lang="en-US" sz="2000" dirty="0"/>
              <a:t>activities</a:t>
            </a:r>
          </a:p>
          <a:p>
            <a:pPr lvl="0"/>
            <a:r>
              <a:rPr lang="en-US" dirty="0" smtClean="0"/>
              <a:t>MFI’s provide training in </a:t>
            </a:r>
            <a:r>
              <a:rPr lang="en-US" dirty="0"/>
              <a:t>responsible use of </a:t>
            </a:r>
            <a:r>
              <a:rPr lang="en-US" dirty="0" smtClean="0"/>
              <a:t>credit</a:t>
            </a:r>
          </a:p>
          <a:p>
            <a:pPr lvl="0"/>
            <a:r>
              <a:rPr lang="en-US" dirty="0" smtClean="0"/>
              <a:t>Increasing income, not </a:t>
            </a:r>
            <a:r>
              <a:rPr lang="en-US" dirty="0"/>
              <a:t>paying off other debt </a:t>
            </a:r>
          </a:p>
          <a:p>
            <a:endParaRPr lang="en-US" dirty="0"/>
          </a:p>
        </p:txBody>
      </p:sp>
      <p:sp>
        <p:nvSpPr>
          <p:cNvPr id="3" name="Title 2"/>
          <p:cNvSpPr>
            <a:spLocks noGrp="1"/>
          </p:cNvSpPr>
          <p:nvPr>
            <p:ph type="title"/>
          </p:nvPr>
        </p:nvSpPr>
        <p:spPr/>
        <p:txBody>
          <a:bodyPr/>
          <a:lstStyle/>
          <a:p>
            <a:r>
              <a:rPr lang="en-US" b="1" u="sng" dirty="0" smtClean="0"/>
              <a:t>Women &amp; Responsible Credit</a:t>
            </a:r>
            <a:endParaRPr lang="en-US" b="1" u="sng" dirty="0"/>
          </a:p>
        </p:txBody>
      </p:sp>
      <p:pic>
        <p:nvPicPr>
          <p:cNvPr id="1026" name="Picture 2" descr="http://www.state.gov/cms_images/2007-03-26-Kenya-Photo-Shining-Light.jpg"/>
          <p:cNvPicPr>
            <a:picLocks noChangeAspect="1" noChangeArrowheads="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5486400" y="2057400"/>
            <a:ext cx="3069566" cy="2905126"/>
          </a:xfrm>
          <a:prstGeom prst="rect">
            <a:avLst/>
          </a:prstGeom>
          <a:noFill/>
          <a:ln w="38100">
            <a:solidFill>
              <a:schemeClr val="bg1"/>
            </a:solid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081409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u="sng" dirty="0"/>
              <a:t>Donors</a:t>
            </a:r>
            <a:r>
              <a:rPr lang="en-US" dirty="0"/>
              <a:t>: D</a:t>
            </a:r>
            <a:r>
              <a:rPr lang="en-US" dirty="0" smtClean="0"/>
              <a:t>ifficult </a:t>
            </a:r>
            <a:r>
              <a:rPr lang="en-US" dirty="0"/>
              <a:t>to secure </a:t>
            </a:r>
            <a:r>
              <a:rPr lang="en-US" dirty="0" smtClean="0"/>
              <a:t>long-term; fundraising requires time &amp; money</a:t>
            </a:r>
            <a:endParaRPr lang="en-US" dirty="0"/>
          </a:p>
          <a:p>
            <a:pPr lvl="0"/>
            <a:r>
              <a:rPr lang="en-US" u="sng" dirty="0"/>
              <a:t>Profits:</a:t>
            </a:r>
            <a:r>
              <a:rPr lang="en-US" dirty="0"/>
              <a:t> </a:t>
            </a:r>
            <a:r>
              <a:rPr lang="en-US" dirty="0" smtClean="0"/>
              <a:t>MFI’s can </a:t>
            </a:r>
            <a:r>
              <a:rPr lang="en-US" dirty="0"/>
              <a:t>make a </a:t>
            </a:r>
            <a:r>
              <a:rPr lang="en-US" dirty="0" smtClean="0"/>
              <a:t>profit; </a:t>
            </a:r>
            <a:r>
              <a:rPr lang="en-US" dirty="0"/>
              <a:t>sometimes </a:t>
            </a:r>
            <a:r>
              <a:rPr lang="en-US" dirty="0" smtClean="0"/>
              <a:t>means higher interest </a:t>
            </a:r>
            <a:r>
              <a:rPr lang="en-US" dirty="0"/>
              <a:t>or reduced services</a:t>
            </a:r>
          </a:p>
          <a:p>
            <a:pPr lvl="0"/>
            <a:r>
              <a:rPr lang="en-US" u="sng" dirty="0"/>
              <a:t>Commercial services: </a:t>
            </a:r>
            <a:r>
              <a:rPr lang="en-US" dirty="0"/>
              <a:t>MFI’s can borrow money from outside sources (i.e. </a:t>
            </a:r>
            <a:r>
              <a:rPr lang="en-US" dirty="0" smtClean="0"/>
              <a:t>banks); easier </a:t>
            </a:r>
            <a:r>
              <a:rPr lang="en-US" dirty="0"/>
              <a:t>to access than </a:t>
            </a:r>
            <a:r>
              <a:rPr lang="en-US" dirty="0" smtClean="0"/>
              <a:t>donor $ but </a:t>
            </a:r>
            <a:r>
              <a:rPr lang="en-US" dirty="0"/>
              <a:t>can mean higher interest or decreased </a:t>
            </a:r>
            <a:r>
              <a:rPr lang="en-US" dirty="0" smtClean="0"/>
              <a:t>services</a:t>
            </a:r>
            <a:endParaRPr lang="en-US" dirty="0"/>
          </a:p>
          <a:p>
            <a:endParaRPr lang="en-US" dirty="0"/>
          </a:p>
        </p:txBody>
      </p:sp>
      <p:sp>
        <p:nvSpPr>
          <p:cNvPr id="3" name="Title 2"/>
          <p:cNvSpPr>
            <a:spLocks noGrp="1"/>
          </p:cNvSpPr>
          <p:nvPr>
            <p:ph type="title"/>
          </p:nvPr>
        </p:nvSpPr>
        <p:spPr/>
        <p:txBody>
          <a:bodyPr/>
          <a:lstStyle/>
          <a:p>
            <a:r>
              <a:rPr lang="en-US" b="1" u="sng" dirty="0" smtClean="0"/>
              <a:t>Trends and Events</a:t>
            </a:r>
            <a:endParaRPr lang="en-US" b="1" u="sng"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101509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MFI’s can be </a:t>
            </a:r>
            <a:r>
              <a:rPr lang="en-US" dirty="0" smtClean="0"/>
              <a:t>easily replicated</a:t>
            </a:r>
          </a:p>
          <a:p>
            <a:r>
              <a:rPr lang="en-US" dirty="0" smtClean="0"/>
              <a:t>As size increases, so do overhead </a:t>
            </a:r>
            <a:r>
              <a:rPr lang="en-US" dirty="0"/>
              <a:t>costs reduce</a:t>
            </a:r>
          </a:p>
          <a:p>
            <a:pPr lvl="0"/>
            <a:r>
              <a:rPr lang="en-US" dirty="0"/>
              <a:t>E</a:t>
            </a:r>
            <a:r>
              <a:rPr lang="en-US" dirty="0" smtClean="0"/>
              <a:t>merging research and anecdotal evidence shows impact on communities</a:t>
            </a:r>
            <a:endParaRPr lang="en-US" dirty="0"/>
          </a:p>
          <a:p>
            <a:pPr lvl="0"/>
            <a:r>
              <a:rPr lang="en-US" dirty="0" smtClean="0"/>
              <a:t>Seeing </a:t>
            </a:r>
            <a:r>
              <a:rPr lang="en-US" dirty="0"/>
              <a:t>it in action is the best way to understand </a:t>
            </a:r>
            <a:r>
              <a:rPr lang="en-US" dirty="0" smtClean="0"/>
              <a:t>impact</a:t>
            </a:r>
            <a:endParaRPr lang="en-US" dirty="0"/>
          </a:p>
          <a:p>
            <a:endParaRPr lang="en-US" dirty="0"/>
          </a:p>
        </p:txBody>
      </p:sp>
      <p:sp>
        <p:nvSpPr>
          <p:cNvPr id="3" name="Title 2"/>
          <p:cNvSpPr>
            <a:spLocks noGrp="1"/>
          </p:cNvSpPr>
          <p:nvPr>
            <p:ph type="title"/>
          </p:nvPr>
        </p:nvSpPr>
        <p:spPr/>
        <p:txBody>
          <a:bodyPr/>
          <a:lstStyle/>
          <a:p>
            <a:r>
              <a:rPr lang="en-US" b="1" u="sng" dirty="0" smtClean="0"/>
              <a:t>Does Microfinance Work?</a:t>
            </a:r>
            <a:endParaRPr lang="en-US" b="1" u="sng"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119786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a:xfrm>
            <a:off x="454479" y="152400"/>
            <a:ext cx="8229600" cy="1219200"/>
          </a:xfrm>
        </p:spPr>
        <p:txBody>
          <a:bodyPr/>
          <a:lstStyle/>
          <a:p>
            <a:pPr algn="ctr"/>
            <a:r>
              <a:rPr lang="en-US" dirty="0" smtClean="0"/>
              <a:t>The End…</a:t>
            </a:r>
            <a:endParaRPr lang="en-US" dirty="0"/>
          </a:p>
        </p:txBody>
      </p:sp>
      <p:pic>
        <p:nvPicPr>
          <p:cNvPr id="3074" name="Picture 2" descr="http://greenseedlings.files.wordpress.com/2011/02/seedling.jpg"/>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311729" y="1600200"/>
            <a:ext cx="6515100" cy="4267200"/>
          </a:xfrm>
          <a:prstGeom prst="rect">
            <a:avLst/>
          </a:prstGeom>
          <a:noFill/>
          <a:ln w="38100">
            <a:solidFill>
              <a:schemeClr val="bg1"/>
            </a:solid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355902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55</TotalTime>
  <Words>889</Words>
  <Application>Microsoft Macintosh PowerPoint</Application>
  <PresentationFormat>On-screen Show (4:3)</PresentationFormat>
  <Paragraphs>74</Paragraphs>
  <Slides>8</Slides>
  <Notes>6</Notes>
  <HiddenSlides>0</HiddenSlides>
  <MMClips>0</MMClips>
  <ScaleCrop>false</ScaleCrop>
  <HeadingPairs>
    <vt:vector size="4" baseType="variant">
      <vt:variant>
        <vt:lpstr>Design Template</vt:lpstr>
      </vt:variant>
      <vt:variant>
        <vt:i4>1</vt:i4>
      </vt:variant>
      <vt:variant>
        <vt:lpstr>Slide Titles</vt:lpstr>
      </vt:variant>
      <vt:variant>
        <vt:i4>8</vt:i4>
      </vt:variant>
    </vt:vector>
  </HeadingPairs>
  <TitlesOfParts>
    <vt:vector size="9" baseType="lpstr">
      <vt:lpstr>Paper</vt:lpstr>
      <vt:lpstr>The Poor Will Be Glad Chapter 7: Microfinance Goes Mainstream</vt:lpstr>
      <vt:lpstr>Microfinance Goes Mainstream</vt:lpstr>
      <vt:lpstr>About the Loans</vt:lpstr>
      <vt:lpstr>What are the Interest Rates?</vt:lpstr>
      <vt:lpstr>Women &amp; Responsible Credit</vt:lpstr>
      <vt:lpstr>Trends and Events</vt:lpstr>
      <vt:lpstr>Does Microfinance Work?</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Poor Will Be Glad Chapter 7: Microfinance Goes Mainstream</dc:title>
  <dc:creator>Owner</dc:creator>
  <cp:lastModifiedBy>Viv Grigg</cp:lastModifiedBy>
  <cp:revision>30</cp:revision>
  <dcterms:created xsi:type="dcterms:W3CDTF">2012-02-20T17:38:51Z</dcterms:created>
  <dcterms:modified xsi:type="dcterms:W3CDTF">2012-02-20T17:41:02Z</dcterms:modified>
</cp:coreProperties>
</file>